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75" r:id="rId3"/>
    <p:sldId id="347" r:id="rId4"/>
    <p:sldId id="351" r:id="rId5"/>
    <p:sldId id="343" r:id="rId6"/>
    <p:sldId id="344" r:id="rId7"/>
    <p:sldId id="345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52" r:id="rId18"/>
  </p:sldIdLst>
  <p:sldSz cx="9144000" cy="6858000" type="screen4x3"/>
  <p:notesSz cx="6789738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5" autoAdjust="0"/>
    <p:restoredTop sz="94660"/>
  </p:normalViewPr>
  <p:slideViewPr>
    <p:cSldViewPr>
      <p:cViewPr varScale="1">
        <p:scale>
          <a:sx n="62" d="100"/>
          <a:sy n="62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B49A8-7C95-440E-8CF9-72C807EEB6C7}" type="datetimeFigureOut">
              <a:rPr lang="sv-SE" smtClean="0"/>
              <a:pPr/>
              <a:t>2012-10-09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9606F-7619-4035-97D1-1826157F03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6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6451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6A28F5-CF52-418C-BFA5-C427C12AECB0}" type="slidenum">
              <a:rPr lang="sv-SE" smtClean="0"/>
              <a:pPr/>
              <a:t>1</a:t>
            </a:fld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99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4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328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8302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743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727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659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00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dirty="0" err="1" smtClean="0"/>
              <a:t>Appealed</a:t>
            </a:r>
            <a:r>
              <a:rPr lang="sv-SE" dirty="0" smtClean="0"/>
              <a:t> </a:t>
            </a:r>
            <a:r>
              <a:rPr lang="sv-SE" dirty="0" err="1" smtClean="0"/>
              <a:t>cases</a:t>
            </a:r>
            <a:r>
              <a:rPr lang="sv-SE" dirty="0" smtClean="0"/>
              <a:t> and/or </a:t>
            </a:r>
            <a:r>
              <a:rPr lang="sv-SE" dirty="0" err="1" smtClean="0"/>
              <a:t>cases</a:t>
            </a:r>
            <a:r>
              <a:rPr lang="sv-SE" dirty="0" smtClean="0"/>
              <a:t> </a:t>
            </a:r>
            <a:r>
              <a:rPr lang="sv-SE" dirty="0" err="1" smtClean="0"/>
              <a:t>decided</a:t>
            </a:r>
            <a:r>
              <a:rPr lang="sv-SE" dirty="0" smtClean="0"/>
              <a:t> in </a:t>
            </a:r>
            <a:r>
              <a:rPr lang="sv-SE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instance</a:t>
            </a:r>
            <a:r>
              <a:rPr lang="sv-SE" baseline="0" dirty="0" smtClean="0"/>
              <a:t>?</a:t>
            </a:r>
          </a:p>
          <a:p>
            <a:endParaRPr lang="sv-SE" dirty="0" smtClean="0"/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877A8-D104-4E75-B697-1838413514DC}" type="slidenum">
              <a:rPr lang="sv-SE" smtClean="0"/>
              <a:pPr/>
              <a:t>2</a:t>
            </a:fld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14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458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54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37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5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6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606F-7619-4035-97D1-1826157F03BF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23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168275" cy="6734175"/>
          </a:xfrm>
          <a:prstGeom prst="rect">
            <a:avLst/>
          </a:prstGeom>
          <a:solidFill>
            <a:srgbClr val="CC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6681788"/>
            <a:ext cx="9144000" cy="176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4288" y="6694488"/>
            <a:ext cx="3952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 anchor="b"/>
          <a:lstStyle/>
          <a:p>
            <a:pPr algn="l">
              <a:spcBef>
                <a:spcPct val="0"/>
              </a:spcBef>
              <a:tabLst>
                <a:tab pos="9144000" algn="r"/>
              </a:tabLst>
            </a:pPr>
            <a:fld id="{2DAEF39C-3A91-4BFE-B256-15A9BC13EC34}" type="slidenum">
              <a:rPr lang="sv-SE" sz="800" b="1">
                <a:solidFill>
                  <a:schemeClr val="bg1"/>
                </a:solidFill>
              </a:rPr>
              <a:pPr algn="l">
                <a:spcBef>
                  <a:spcPct val="0"/>
                </a:spcBef>
                <a:tabLst>
                  <a:tab pos="9144000" algn="r"/>
                </a:tabLst>
              </a:pPr>
              <a:t>‹#›</a:t>
            </a:fld>
            <a:r>
              <a:rPr lang="sv-SE" sz="1200" b="1">
                <a:solidFill>
                  <a:schemeClr val="bg1"/>
                </a:solidFill>
              </a:rPr>
              <a:t> 	</a:t>
            </a:r>
            <a:r>
              <a:rPr lang="sv-SE" sz="11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1470025"/>
          </a:xfrm>
        </p:spPr>
        <p:txBody>
          <a:bodyPr/>
          <a:lstStyle>
            <a:lvl1pPr algn="ctr">
              <a:lnSpc>
                <a:spcPts val="3800"/>
              </a:lnSpc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0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pic>
        <p:nvPicPr>
          <p:cNvPr id="7" name="Bildobjekt 6" descr="tvx_cen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29000" y="4648200"/>
            <a:ext cx="2273813" cy="18135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VÄXJÖ TINGSRÄTT</a:t>
            </a:r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93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68275" cy="6734175"/>
          </a:xfrm>
          <a:prstGeom prst="rect">
            <a:avLst/>
          </a:prstGeom>
          <a:solidFill>
            <a:srgbClr val="CC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6681788"/>
            <a:ext cx="9144000" cy="1762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Huvudrubrik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677025"/>
            <a:ext cx="86042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3600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VÄXJÖ TINGSRÄTT</a:t>
            </a:r>
            <a:endParaRPr lang="sv-SE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4288" y="6694488"/>
            <a:ext cx="3952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 anchor="b"/>
          <a:lstStyle/>
          <a:p>
            <a:pPr algn="l">
              <a:spcBef>
                <a:spcPct val="0"/>
              </a:spcBef>
              <a:tabLst>
                <a:tab pos="9144000" algn="r"/>
              </a:tabLst>
            </a:pPr>
            <a:fld id="{8AE8F174-EA84-4728-A965-3AB8FD8561A5}" type="slidenum">
              <a:rPr lang="sv-SE" sz="800" b="1">
                <a:solidFill>
                  <a:schemeClr val="bg1"/>
                </a:solidFill>
              </a:rPr>
              <a:pPr algn="l">
                <a:spcBef>
                  <a:spcPct val="0"/>
                </a:spcBef>
                <a:tabLst>
                  <a:tab pos="9144000" algn="r"/>
                </a:tabLst>
              </a:pPr>
              <a:t>‹#›</a:t>
            </a:fld>
            <a:r>
              <a:rPr lang="sv-SE" sz="1200" b="1">
                <a:solidFill>
                  <a:schemeClr val="bg1"/>
                </a:solidFill>
              </a:rPr>
              <a:t> 	</a:t>
            </a:r>
            <a:r>
              <a:rPr lang="sv-SE" sz="1100" b="1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Support of the parties by the Court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</p:txBody>
      </p:sp>
      <p:pic>
        <p:nvPicPr>
          <p:cNvPr id="2051" name="Platshållare för innehåll 3" descr="Miljödomstole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6744" y="1556792"/>
            <a:ext cx="6111875" cy="4525963"/>
          </a:xfrm>
        </p:spPr>
      </p:pic>
      <p:sp>
        <p:nvSpPr>
          <p:cNvPr id="4" name="textruta 3"/>
          <p:cNvSpPr txBox="1"/>
          <p:nvPr/>
        </p:nvSpPr>
        <p:spPr>
          <a:xfrm>
            <a:off x="1547664" y="63813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2012                                  Anders Bengtsson</a:t>
            </a:r>
            <a:endParaRPr lang="sv-S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sv-SE" dirty="0" smtClean="0"/>
              <a:t>6.</a:t>
            </a:r>
            <a:r>
              <a:rPr lang="en-US" dirty="0" smtClean="0"/>
              <a:t> Is the court obliged/entitled to give a legal hint, if the appeal is obviously founded or unfounded or is such a hint forbidden?</a:t>
            </a:r>
          </a:p>
          <a:p>
            <a:r>
              <a:rPr lang="en-US" dirty="0" smtClean="0"/>
              <a:t>What is the practice in your country? Are the parties grateful for hints like that? May concern about partiality occur?</a:t>
            </a:r>
          </a:p>
          <a:p>
            <a:endParaRPr lang="en-US" dirty="0" smtClean="0"/>
          </a:p>
          <a:p>
            <a:r>
              <a:rPr lang="en-US" dirty="0" smtClean="0"/>
              <a:t>No: Sweden, Italy, Finland, Ukraine, Romania, Slovenia, Bulgaria, Estonia, Lithuania, Austria</a:t>
            </a:r>
          </a:p>
          <a:p>
            <a:endParaRPr lang="en-US" dirty="0" smtClean="0"/>
          </a:p>
          <a:p>
            <a:r>
              <a:rPr lang="en-US" dirty="0" smtClean="0"/>
              <a:t>Yes: Germany</a:t>
            </a:r>
          </a:p>
          <a:p>
            <a:endParaRPr lang="sv-SE" dirty="0" smtClean="0"/>
          </a:p>
          <a:p>
            <a:r>
              <a:rPr lang="sv-SE" b="1" dirty="0"/>
              <a:t>BEST PRACTICE?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87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7. Is the court obliged/entitled to ensure that unclear requests are explained and proper motions are made?</a:t>
            </a:r>
          </a:p>
          <a:p>
            <a:endParaRPr lang="en-US" dirty="0" smtClean="0"/>
          </a:p>
          <a:p>
            <a:r>
              <a:rPr lang="en-US" dirty="0" smtClean="0"/>
              <a:t>Yes: Sweden, Italy, Germany, Finland, Ukraine, Romania, Slovenia, Bulgaria, Estonia, Lithuania, Austria</a:t>
            </a:r>
          </a:p>
          <a:p>
            <a:endParaRPr lang="en-US" dirty="0" smtClean="0"/>
          </a:p>
          <a:p>
            <a:r>
              <a:rPr lang="en-US" dirty="0" smtClean="0"/>
              <a:t>Not really no: Italy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b="1" dirty="0"/>
              <a:t>BEST PRACTICE?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11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sv-SE" dirty="0" smtClean="0"/>
              <a:t>8</a:t>
            </a:r>
            <a:r>
              <a:rPr lang="en-US" dirty="0" smtClean="0"/>
              <a:t>. Is the court obliged/entitled to give a hint to overlooked legal aspects which are in favor of a party?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Yes						No</a:t>
            </a:r>
          </a:p>
          <a:p>
            <a:pPr lvl="1"/>
            <a:r>
              <a:rPr lang="en-US" dirty="0" smtClean="0"/>
              <a:t>Latvia	Germany		Italy</a:t>
            </a:r>
          </a:p>
          <a:p>
            <a:pPr lvl="1"/>
            <a:r>
              <a:rPr lang="en-US" dirty="0" smtClean="0"/>
              <a:t>Ukraine	Sweden			Finland</a:t>
            </a:r>
          </a:p>
          <a:p>
            <a:pPr lvl="1"/>
            <a:r>
              <a:rPr lang="en-US" dirty="0" smtClean="0"/>
              <a:t>Bulgaria	Romania			Slovenia</a:t>
            </a:r>
          </a:p>
          <a:p>
            <a:pPr lvl="1"/>
            <a:r>
              <a:rPr lang="en-US" dirty="0" smtClean="0"/>
              <a:t>                Estonia			Austria</a:t>
            </a:r>
          </a:p>
          <a:p>
            <a:pPr lvl="1"/>
            <a:r>
              <a:rPr lang="en-US" dirty="0" smtClean="0"/>
              <a:t>                Lithuania		</a:t>
            </a:r>
          </a:p>
          <a:p>
            <a:pPr lvl="1"/>
            <a:endParaRPr lang="en-US" b="1" dirty="0" smtClean="0"/>
          </a:p>
          <a:p>
            <a:pPr lvl="1"/>
            <a:endParaRPr lang="sv-SE" b="1" dirty="0"/>
          </a:p>
          <a:p>
            <a:pPr lvl="1"/>
            <a:r>
              <a:rPr lang="sv-SE" b="1" dirty="0" smtClean="0"/>
              <a:t>BEST </a:t>
            </a:r>
            <a:r>
              <a:rPr lang="sv-SE" b="1" dirty="0"/>
              <a:t>PRACTICE?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81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9. Is the court obliged/entitled to propose procedural motions or requests to be made by the parties?</a:t>
            </a:r>
          </a:p>
          <a:p>
            <a:r>
              <a:rPr lang="en-US" dirty="0" smtClean="0"/>
              <a:t>Yes							No</a:t>
            </a:r>
          </a:p>
          <a:p>
            <a:pPr lvl="1"/>
            <a:r>
              <a:rPr lang="en-US" dirty="0" smtClean="0"/>
              <a:t>Germany			Sweden		Latvia			 			Italy		Romania</a:t>
            </a:r>
          </a:p>
          <a:p>
            <a:pPr lvl="1"/>
            <a:r>
              <a:rPr lang="en-US" dirty="0" smtClean="0"/>
              <a:t>Ukraine			Finland		</a:t>
            </a:r>
            <a:r>
              <a:rPr lang="en-US" dirty="0"/>
              <a:t>Slovenia</a:t>
            </a:r>
          </a:p>
          <a:p>
            <a:pPr lvl="1"/>
            <a:r>
              <a:rPr lang="en-US" dirty="0" smtClean="0"/>
              <a:t> 				Lithuania	</a:t>
            </a:r>
            <a:r>
              <a:rPr lang="en-US" dirty="0"/>
              <a:t>Bulgaria</a:t>
            </a:r>
            <a:endParaRPr lang="en-US" dirty="0" smtClean="0"/>
          </a:p>
          <a:p>
            <a:pPr lvl="1"/>
            <a:r>
              <a:rPr lang="en-US" dirty="0" smtClean="0"/>
              <a:t>                                           Estonia		</a:t>
            </a:r>
            <a:r>
              <a:rPr lang="en-US" dirty="0"/>
              <a:t>Austria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   					</a:t>
            </a:r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r>
              <a:rPr lang="sv-SE" b="1" dirty="0"/>
              <a:t>BEST PRACTICE?</a:t>
            </a:r>
          </a:p>
          <a:p>
            <a:pPr lvl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562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10 A. Must any discussion with the parties prior to the oral hearing be conducted in written or is a contact by phone allowed?</a:t>
            </a:r>
          </a:p>
          <a:p>
            <a:r>
              <a:rPr lang="en-US" dirty="0" smtClean="0"/>
              <a:t>B. If there is no legal provision: What is the practice, are there any concerns regarding impartiality?</a:t>
            </a:r>
          </a:p>
          <a:p>
            <a:r>
              <a:rPr lang="en-US" dirty="0" smtClean="0"/>
              <a:t>Yes							No</a:t>
            </a:r>
          </a:p>
          <a:p>
            <a:pPr lvl="1"/>
            <a:r>
              <a:rPr lang="en-US" dirty="0" smtClean="0"/>
              <a:t>Sweden		Latvia			Italy</a:t>
            </a:r>
          </a:p>
          <a:p>
            <a:pPr lvl="1"/>
            <a:r>
              <a:rPr lang="en-US" dirty="0" smtClean="0"/>
              <a:t>Germany		Ukraine			Rumania</a:t>
            </a:r>
          </a:p>
          <a:p>
            <a:pPr lvl="1"/>
            <a:r>
              <a:rPr lang="en-US" dirty="0" smtClean="0"/>
              <a:t>Finland					Bulgaria</a:t>
            </a:r>
          </a:p>
          <a:p>
            <a:pPr lvl="1"/>
            <a:r>
              <a:rPr lang="en-US" dirty="0" smtClean="0"/>
              <a:t>Estonia					Lithuania</a:t>
            </a:r>
          </a:p>
          <a:p>
            <a:pPr lvl="1"/>
            <a:r>
              <a:rPr lang="en-US" dirty="0" smtClean="0"/>
              <a:t>Austria					Slovenia</a:t>
            </a:r>
          </a:p>
          <a:p>
            <a:pPr lvl="1"/>
            <a:endParaRPr lang="en-US" dirty="0" smtClean="0"/>
          </a:p>
          <a:p>
            <a:pPr lvl="1"/>
            <a:r>
              <a:rPr lang="sv-SE" dirty="0"/>
              <a:t>I oral hearing mandatory in all </a:t>
            </a:r>
            <a:r>
              <a:rPr lang="sv-SE" dirty="0" err="1"/>
              <a:t>cases</a:t>
            </a:r>
            <a:r>
              <a:rPr lang="sv-SE" dirty="0"/>
              <a:t> or </a:t>
            </a:r>
            <a:r>
              <a:rPr lang="sv-SE" dirty="0" err="1"/>
              <a:t>optional</a:t>
            </a:r>
            <a:r>
              <a:rPr lang="sv-SE" dirty="0"/>
              <a:t>?</a:t>
            </a:r>
          </a:p>
          <a:p>
            <a:pPr lvl="1"/>
            <a:endParaRPr lang="sv-SE" dirty="0" smtClean="0"/>
          </a:p>
          <a:p>
            <a:pPr lvl="1"/>
            <a:r>
              <a:rPr lang="sv-SE" b="1" dirty="0"/>
              <a:t>BEST PRACTICE</a:t>
            </a:r>
            <a:r>
              <a:rPr lang="sv-SE" b="1" dirty="0" smtClean="0"/>
              <a:t>?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2251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11. Is the court obliged/entitled to endeavor to find an amicable settlement?</a:t>
            </a:r>
          </a:p>
          <a:p>
            <a:r>
              <a:rPr lang="en-US" dirty="0" smtClean="0"/>
              <a:t>Yes						No</a:t>
            </a:r>
          </a:p>
          <a:p>
            <a:pPr lvl="1"/>
            <a:r>
              <a:rPr lang="en-US" dirty="0" smtClean="0"/>
              <a:t>Germany		Sweden			Italy</a:t>
            </a:r>
          </a:p>
          <a:p>
            <a:pPr lvl="1"/>
            <a:r>
              <a:rPr lang="en-US" dirty="0" smtClean="0"/>
              <a:t>Bulgaria		Latvia			Finland</a:t>
            </a:r>
          </a:p>
          <a:p>
            <a:pPr lvl="1"/>
            <a:r>
              <a:rPr lang="en-US" dirty="0" smtClean="0"/>
              <a:t>Estonia		Ukraine			Austria</a:t>
            </a:r>
          </a:p>
          <a:p>
            <a:pPr lvl="1"/>
            <a:r>
              <a:rPr lang="en-US" dirty="0" smtClean="0"/>
              <a:t> 			Rumania</a:t>
            </a:r>
          </a:p>
          <a:p>
            <a:pPr lvl="1"/>
            <a:r>
              <a:rPr lang="en-US" dirty="0" smtClean="0"/>
              <a:t> 			Slovenia</a:t>
            </a:r>
          </a:p>
          <a:p>
            <a:pPr lvl="1"/>
            <a:r>
              <a:rPr lang="en-US" dirty="0" smtClean="0"/>
              <a:t> 			Lithuania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BEST PRACTICE?</a:t>
            </a:r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46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sv-SE" dirty="0" smtClean="0"/>
              <a:t>12 A</a:t>
            </a:r>
            <a:r>
              <a:rPr lang="en-US" dirty="0" smtClean="0"/>
              <a:t>. Is the court obliged/entitled to propose a deal between the parties? – (In which way may a deal finish the lawsuit?)</a:t>
            </a:r>
          </a:p>
          <a:p>
            <a:r>
              <a:rPr lang="en-US" dirty="0" smtClean="0"/>
              <a:t>Yes							No</a:t>
            </a:r>
          </a:p>
          <a:p>
            <a:pPr lvl="1"/>
            <a:r>
              <a:rPr lang="en-US" dirty="0" smtClean="0"/>
              <a:t>Sweden					Italy</a:t>
            </a:r>
          </a:p>
          <a:p>
            <a:pPr lvl="1"/>
            <a:r>
              <a:rPr lang="en-US" dirty="0" smtClean="0"/>
              <a:t>Germany					Finland</a:t>
            </a:r>
          </a:p>
          <a:p>
            <a:pPr lvl="1"/>
            <a:r>
              <a:rPr lang="en-US" dirty="0" smtClean="0"/>
              <a:t>Latvia					Slovenia</a:t>
            </a:r>
          </a:p>
          <a:p>
            <a:pPr lvl="1"/>
            <a:r>
              <a:rPr lang="en-US" dirty="0" smtClean="0"/>
              <a:t>Ukraine					Bulgaria</a:t>
            </a:r>
          </a:p>
          <a:p>
            <a:pPr lvl="1"/>
            <a:r>
              <a:rPr lang="en-US" dirty="0" smtClean="0"/>
              <a:t>Rumania					Austria</a:t>
            </a:r>
          </a:p>
          <a:p>
            <a:pPr lvl="1"/>
            <a:r>
              <a:rPr lang="en-US" dirty="0" smtClean="0"/>
              <a:t>Estonia</a:t>
            </a:r>
          </a:p>
          <a:p>
            <a:pPr lvl="1"/>
            <a:r>
              <a:rPr lang="en-US" dirty="0" smtClean="0"/>
              <a:t>Lithuania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BEST PRACTICE?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83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practice?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the winner is ……………….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7" name="Picture 3" descr="C:\Users\andbeng\AppData\Local\Microsoft\Windows\Temporary Internet Files\Content.IE5\3TUAYRYN\MC9003891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32" y="1844824"/>
            <a:ext cx="230209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61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720" y="836712"/>
            <a:ext cx="453548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Platshållare för datum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sv-SE" dirty="0" smtClean="0"/>
              <a:t>Anders Bengtsson 2012</a:t>
            </a:r>
            <a:endParaRPr lang="en-US" dirty="0" smtClean="0"/>
          </a:p>
        </p:txBody>
      </p:sp>
      <p:sp>
        <p:nvSpPr>
          <p:cNvPr id="2" name="textruta 1"/>
          <p:cNvSpPr txBox="1"/>
          <p:nvPr/>
        </p:nvSpPr>
        <p:spPr>
          <a:xfrm>
            <a:off x="690072" y="1404619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Permit cases </a:t>
            </a:r>
          </a:p>
          <a:p>
            <a:r>
              <a:rPr lang="en-US" dirty="0" smtClean="0"/>
              <a:t>- Environmentally </a:t>
            </a:r>
            <a:r>
              <a:rPr lang="en-US" dirty="0"/>
              <a:t>harmful operations (A-listed)</a:t>
            </a:r>
          </a:p>
          <a:p>
            <a:r>
              <a:rPr lang="en-US" dirty="0" smtClean="0"/>
              <a:t>- Waterworks </a:t>
            </a:r>
            <a:r>
              <a:rPr lang="en-US" dirty="0"/>
              <a:t>operations</a:t>
            </a:r>
          </a:p>
          <a:p>
            <a:r>
              <a:rPr lang="en-US" b="1" dirty="0"/>
              <a:t>Appealed cases</a:t>
            </a:r>
          </a:p>
          <a:p>
            <a:r>
              <a:rPr lang="en-US" dirty="0" smtClean="0"/>
              <a:t>- The </a:t>
            </a:r>
            <a:r>
              <a:rPr lang="en-US" dirty="0"/>
              <a:t>Environmental Code</a:t>
            </a:r>
          </a:p>
          <a:p>
            <a:r>
              <a:rPr lang="en-US" dirty="0" smtClean="0"/>
              <a:t>- The </a:t>
            </a:r>
            <a:r>
              <a:rPr lang="en-US" dirty="0"/>
              <a:t>Plan and Buildings Act</a:t>
            </a:r>
          </a:p>
          <a:p>
            <a:r>
              <a:rPr lang="en-US" dirty="0" smtClean="0"/>
              <a:t>- Cases </a:t>
            </a:r>
            <a:r>
              <a:rPr lang="en-US" dirty="0"/>
              <a:t>related to </a:t>
            </a:r>
            <a:r>
              <a:rPr lang="en-US" dirty="0" smtClean="0"/>
              <a:t>land/ </a:t>
            </a:r>
            <a:r>
              <a:rPr lang="en-US" dirty="0"/>
              <a:t>property</a:t>
            </a:r>
          </a:p>
          <a:p>
            <a:r>
              <a:rPr lang="en-US" b="1" dirty="0"/>
              <a:t>Imposition of conditional fines</a:t>
            </a:r>
          </a:p>
          <a:p>
            <a:r>
              <a:rPr lang="en-US" dirty="0" smtClean="0"/>
              <a:t>- The </a:t>
            </a:r>
            <a:r>
              <a:rPr lang="en-US" dirty="0"/>
              <a:t>Environmental Code</a:t>
            </a:r>
          </a:p>
          <a:p>
            <a:r>
              <a:rPr lang="en-US" dirty="0" smtClean="0"/>
              <a:t>- The </a:t>
            </a:r>
            <a:r>
              <a:rPr lang="en-US" dirty="0"/>
              <a:t>Plan and Buildings Act</a:t>
            </a:r>
          </a:p>
          <a:p>
            <a:r>
              <a:rPr lang="en-US" b="1" dirty="0"/>
              <a:t>Disputes </a:t>
            </a:r>
          </a:p>
          <a:p>
            <a:r>
              <a:rPr lang="en-US" dirty="0" smtClean="0"/>
              <a:t>- Compensation</a:t>
            </a:r>
            <a:endParaRPr lang="en-US" dirty="0"/>
          </a:p>
          <a:p>
            <a:r>
              <a:rPr lang="en-US" dirty="0" smtClean="0"/>
              <a:t>- Damage </a:t>
            </a:r>
            <a:endParaRPr lang="en-US" dirty="0"/>
          </a:p>
          <a:p>
            <a:r>
              <a:rPr lang="en-US" dirty="0" smtClean="0"/>
              <a:t>- Expropriation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extruta 2"/>
          <p:cNvSpPr txBox="1"/>
          <p:nvPr/>
        </p:nvSpPr>
        <p:spPr>
          <a:xfrm>
            <a:off x="1043608" y="1166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Land- and environmental Courts in Sweden</a:t>
            </a:r>
            <a:endParaRPr lang="sv-SE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Appealed cases – some outlines from the Swedish procedure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13288"/>
          </a:xfrm>
        </p:spPr>
        <p:txBody>
          <a:bodyPr/>
          <a:lstStyle/>
          <a:p>
            <a:r>
              <a:rPr lang="en-US" dirty="0" smtClean="0"/>
              <a:t>Written procedure may be complemented by </a:t>
            </a:r>
          </a:p>
          <a:p>
            <a:pPr lvl="1"/>
            <a:r>
              <a:rPr lang="en-US" dirty="0" smtClean="0"/>
              <a:t>Oral hearing if demanded or otherwise needed</a:t>
            </a:r>
          </a:p>
          <a:p>
            <a:pPr lvl="1"/>
            <a:r>
              <a:rPr lang="en-US" dirty="0" smtClean="0"/>
              <a:t>Not only the formal parties has the right to take part in the hearing and to make statements (appealed permit cases)</a:t>
            </a:r>
          </a:p>
          <a:p>
            <a:pPr lvl="1"/>
            <a:r>
              <a:rPr lang="en-US" dirty="0" smtClean="0"/>
              <a:t>Inspection </a:t>
            </a:r>
          </a:p>
          <a:p>
            <a:r>
              <a:rPr lang="en-US" dirty="0" smtClean="0"/>
              <a:t>Court is obliged to investigate the case – ask the parties to complete with material or to clarify uncertainties (inquisitorial obligations on the authority and the court) – no requirements to be represented by a lawyer</a:t>
            </a:r>
          </a:p>
          <a:p>
            <a:r>
              <a:rPr lang="en-US" dirty="0" smtClean="0"/>
              <a:t>Burden of proof </a:t>
            </a:r>
          </a:p>
          <a:p>
            <a:pPr lvl="1"/>
            <a:r>
              <a:rPr lang="en-US" dirty="0" smtClean="0"/>
              <a:t>on the operator </a:t>
            </a:r>
          </a:p>
          <a:p>
            <a:pPr lvl="1"/>
            <a:r>
              <a:rPr lang="en-US" dirty="0" smtClean="0"/>
              <a:t>on the appellant</a:t>
            </a:r>
          </a:p>
          <a:p>
            <a:pPr lvl="1"/>
            <a:r>
              <a:rPr lang="en-US" dirty="0" smtClean="0"/>
              <a:t>on the authority 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491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outlines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material is public (secrecy as exception and only for certain documents or part of documents) </a:t>
            </a:r>
          </a:p>
          <a:p>
            <a:r>
              <a:rPr lang="en-US" dirty="0" smtClean="0"/>
              <a:t>Anyone that makes a request may receive copies or inspect the file at the court (or/and at an appointed keeper of the documents – permit cases)</a:t>
            </a:r>
          </a:p>
          <a:p>
            <a:r>
              <a:rPr lang="en-US" dirty="0" smtClean="0"/>
              <a:t>Court decides the case on its merits and may </a:t>
            </a:r>
          </a:p>
          <a:p>
            <a:pPr lvl="1"/>
            <a:r>
              <a:rPr lang="en-US" dirty="0" smtClean="0"/>
              <a:t>annul or</a:t>
            </a:r>
          </a:p>
          <a:p>
            <a:pPr lvl="1"/>
            <a:r>
              <a:rPr lang="en-US" dirty="0" smtClean="0"/>
              <a:t>alter the appealed decision, or</a:t>
            </a:r>
          </a:p>
          <a:p>
            <a:pPr lvl="1"/>
            <a:r>
              <a:rPr lang="en-US" dirty="0" smtClean="0"/>
              <a:t>put a new decision in its place</a:t>
            </a:r>
          </a:p>
          <a:p>
            <a:r>
              <a:rPr lang="en-US" dirty="0" smtClean="0"/>
              <a:t>No court or litigation costs, legal aid at least in theory</a:t>
            </a:r>
          </a:p>
          <a:p>
            <a:r>
              <a:rPr lang="en-US" dirty="0" smtClean="0"/>
              <a:t>Obvious cases are decided within a few days and without communication. Other cases within a few months - 6 months as a target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202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sv-SE" dirty="0" smtClean="0"/>
              <a:t>1</a:t>
            </a:r>
            <a:r>
              <a:rPr lang="en-US" dirty="0" smtClean="0"/>
              <a:t>. Is the Court obliged/entitled to order the representation by a legal adviser, if the plaintiff is not capable of pleading properly?</a:t>
            </a:r>
          </a:p>
          <a:p>
            <a:r>
              <a:rPr lang="en-US" dirty="0" smtClean="0"/>
              <a:t>Yes: 							NO:</a:t>
            </a:r>
          </a:p>
          <a:p>
            <a:r>
              <a:rPr lang="en-US" dirty="0" smtClean="0"/>
              <a:t>Italy		 Germany				Sweden</a:t>
            </a:r>
          </a:p>
          <a:p>
            <a:r>
              <a:rPr lang="en-US" dirty="0" smtClean="0"/>
              <a:t> 		</a:t>
            </a:r>
            <a:r>
              <a:rPr lang="en-US" dirty="0"/>
              <a:t> </a:t>
            </a:r>
            <a:r>
              <a:rPr lang="en-US" dirty="0" smtClean="0"/>
              <a:t> Romania 				Finland</a:t>
            </a:r>
          </a:p>
          <a:p>
            <a:r>
              <a:rPr lang="en-US" dirty="0" smtClean="0"/>
              <a:t> 							Latvia</a:t>
            </a:r>
          </a:p>
          <a:p>
            <a:r>
              <a:rPr lang="en-US" dirty="0" smtClean="0"/>
              <a:t> 							Slovenia</a:t>
            </a:r>
          </a:p>
          <a:p>
            <a:r>
              <a:rPr lang="en-US" dirty="0"/>
              <a:t> </a:t>
            </a:r>
            <a:r>
              <a:rPr lang="en-US" dirty="0" smtClean="0"/>
              <a:t>							Estonia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 							Lithuania</a:t>
            </a:r>
          </a:p>
          <a:p>
            <a:r>
              <a:rPr lang="en-US" dirty="0" smtClean="0"/>
              <a:t> 							Austria</a:t>
            </a:r>
          </a:p>
          <a:p>
            <a:r>
              <a:rPr lang="en-US" dirty="0" smtClean="0"/>
              <a:t> 							Bulgaria</a:t>
            </a:r>
          </a:p>
          <a:p>
            <a:r>
              <a:rPr lang="en-US" dirty="0" smtClean="0"/>
              <a:t> 							Ukraine</a:t>
            </a:r>
          </a:p>
          <a:p>
            <a:r>
              <a:rPr lang="en-US" dirty="0" smtClean="0"/>
              <a:t>Legal aid – obligation?</a:t>
            </a:r>
          </a:p>
          <a:p>
            <a:endParaRPr lang="sv-SE" dirty="0" smtClean="0"/>
          </a:p>
          <a:p>
            <a:r>
              <a:rPr lang="sv-SE" b="1" dirty="0"/>
              <a:t>BEST PRACTICE?</a:t>
            </a:r>
          </a:p>
        </p:txBody>
      </p:sp>
    </p:spTree>
    <p:extLst>
      <p:ext uri="{BB962C8B-B14F-4D97-AF65-F5344CB8AC3E}">
        <p14:creationId xmlns:p14="http://schemas.microsoft.com/office/powerpoint/2010/main" val="15510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sv-SE" dirty="0" smtClean="0"/>
              <a:t>2. </a:t>
            </a:r>
            <a:r>
              <a:rPr lang="en-US" dirty="0" smtClean="0"/>
              <a:t>Is the court obliged/entitled to give hints to the plaintiff as soon as possible if formal requirements for the action are not fulfilled?</a:t>
            </a:r>
          </a:p>
          <a:p>
            <a:r>
              <a:rPr lang="en-US" dirty="0" smtClean="0"/>
              <a:t>”hints” 		–  order 			- decide</a:t>
            </a:r>
          </a:p>
          <a:p>
            <a:pPr lvl="1"/>
            <a:r>
              <a:rPr lang="en-US" dirty="0" smtClean="0"/>
              <a:t> 			e.g. show right to standing</a:t>
            </a:r>
          </a:p>
          <a:p>
            <a:r>
              <a:rPr lang="en-US" dirty="0" smtClean="0"/>
              <a:t>Yes: 							No:</a:t>
            </a:r>
          </a:p>
          <a:p>
            <a:r>
              <a:rPr lang="en-US" dirty="0" smtClean="0"/>
              <a:t>Italy	?				Sweden								Latvia</a:t>
            </a:r>
          </a:p>
          <a:p>
            <a:r>
              <a:rPr lang="en-US" dirty="0" smtClean="0"/>
              <a:t>Germany?				Rumania</a:t>
            </a:r>
          </a:p>
          <a:p>
            <a:r>
              <a:rPr lang="en-US" dirty="0"/>
              <a:t> </a:t>
            </a:r>
            <a:r>
              <a:rPr lang="en-US" dirty="0" smtClean="0"/>
              <a:t>Finland?				Ukraine								Slovenia</a:t>
            </a:r>
          </a:p>
          <a:p>
            <a:r>
              <a:rPr lang="en-US" dirty="0" smtClean="0"/>
              <a:t> 		 			Bulgaria</a:t>
            </a:r>
          </a:p>
          <a:p>
            <a:r>
              <a:rPr lang="en-US" dirty="0" smtClean="0"/>
              <a:t>					Estonia</a:t>
            </a:r>
          </a:p>
          <a:p>
            <a:r>
              <a:rPr lang="en-US" dirty="0" smtClean="0"/>
              <a:t> 					Lithuania</a:t>
            </a:r>
          </a:p>
          <a:p>
            <a:r>
              <a:rPr lang="en-US" dirty="0"/>
              <a:t> </a:t>
            </a:r>
            <a:r>
              <a:rPr lang="en-US" dirty="0" smtClean="0"/>
              <a:t>					Austria</a:t>
            </a:r>
          </a:p>
          <a:p>
            <a:r>
              <a:rPr lang="sv-SE" b="1" dirty="0" smtClean="0"/>
              <a:t>BEST PRACTICE?</a:t>
            </a:r>
          </a:p>
        </p:txBody>
      </p:sp>
    </p:spTree>
    <p:extLst>
      <p:ext uri="{BB962C8B-B14F-4D97-AF65-F5344CB8AC3E}">
        <p14:creationId xmlns:p14="http://schemas.microsoft.com/office/powerpoint/2010/main" val="736228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3 . In which way does the court enable the parties to inspect the court files and the files submitted by the public authorities? - In which cases the public authority has refused the submission of files in your court practice?</a:t>
            </a:r>
          </a:p>
          <a:p>
            <a:r>
              <a:rPr lang="en-US" dirty="0" smtClean="0"/>
              <a:t>Open					</a:t>
            </a:r>
          </a:p>
          <a:p>
            <a:pPr lvl="1"/>
            <a:r>
              <a:rPr lang="en-US" dirty="0" smtClean="0"/>
              <a:t>Material sent to the parties + may inspect at court: Sweden, Italy, Finland, Latvia, Slovenia, Estonia, Austria(?)</a:t>
            </a:r>
          </a:p>
          <a:p>
            <a:pPr lvl="1"/>
            <a:r>
              <a:rPr lang="en-US" dirty="0" smtClean="0"/>
              <a:t>Inspect at court + sent to lawyer: Germany</a:t>
            </a:r>
          </a:p>
          <a:p>
            <a:pPr lvl="1"/>
            <a:r>
              <a:rPr lang="en-US" dirty="0" smtClean="0"/>
              <a:t>Lithuania</a:t>
            </a:r>
          </a:p>
          <a:p>
            <a:pPr lvl="1"/>
            <a:r>
              <a:rPr lang="en-US" dirty="0" smtClean="0"/>
              <a:t>Bulgaria</a:t>
            </a:r>
          </a:p>
          <a:p>
            <a:pPr lvl="1"/>
            <a:r>
              <a:rPr lang="en-US" dirty="0" smtClean="0"/>
              <a:t>Apply in writing: Ukraine, Romania</a:t>
            </a:r>
          </a:p>
          <a:p>
            <a:pPr lvl="1"/>
            <a:r>
              <a:rPr lang="en-US" dirty="0" smtClean="0"/>
              <a:t>Authority may refuse: Romania</a:t>
            </a:r>
          </a:p>
          <a:p>
            <a:r>
              <a:rPr lang="en-US" dirty="0" smtClean="0"/>
              <a:t>Closed</a:t>
            </a:r>
          </a:p>
          <a:p>
            <a:endParaRPr lang="sv-SE" dirty="0" smtClean="0"/>
          </a:p>
          <a:p>
            <a:r>
              <a:rPr lang="sv-SE" b="1" dirty="0"/>
              <a:t>BEST PRACTICE?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3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sv-SE" dirty="0" smtClean="0"/>
              <a:t>4 </a:t>
            </a:r>
            <a:r>
              <a:rPr lang="en-US" dirty="0" smtClean="0"/>
              <a:t>. In case of time limits for submissions of the parties – is a prolongation granted usually?  What is the consequence if the time limits are exceeded?</a:t>
            </a:r>
          </a:p>
          <a:p>
            <a:r>
              <a:rPr lang="en-US" dirty="0" smtClean="0"/>
              <a:t>Regulated </a:t>
            </a:r>
            <a:r>
              <a:rPr lang="en-US" dirty="0"/>
              <a:t>time </a:t>
            </a:r>
            <a:r>
              <a:rPr lang="en-US" dirty="0" smtClean="0"/>
              <a:t>limit – by law or by the Court 	</a:t>
            </a:r>
          </a:p>
          <a:p>
            <a:r>
              <a:rPr lang="en-US" b="1" dirty="0" smtClean="0"/>
              <a:t>Generous</a:t>
            </a:r>
          </a:p>
          <a:p>
            <a:pPr lvl="1"/>
            <a:r>
              <a:rPr lang="en-US" dirty="0" smtClean="0"/>
              <a:t>Prolongation granted: Finland</a:t>
            </a:r>
          </a:p>
          <a:p>
            <a:pPr lvl="1"/>
            <a:r>
              <a:rPr lang="en-US" dirty="0" smtClean="0"/>
              <a:t>Prolongation has to be justified: Sweden, Germany, Latvia, Ukraine, Romania, Lithuania, Estonia, Austria, Bulgaria</a:t>
            </a:r>
          </a:p>
          <a:p>
            <a:pPr lvl="1"/>
            <a:r>
              <a:rPr lang="en-US" dirty="0" smtClean="0"/>
              <a:t>No practice or very seldom: Slovenia, Italy</a:t>
            </a:r>
          </a:p>
          <a:p>
            <a:r>
              <a:rPr lang="en-US" b="1" dirty="0" smtClean="0"/>
              <a:t>Restricted</a:t>
            </a:r>
          </a:p>
          <a:p>
            <a:r>
              <a:rPr lang="en-US" dirty="0" smtClean="0"/>
              <a:t>Consequence:</a:t>
            </a:r>
          </a:p>
          <a:p>
            <a:r>
              <a:rPr lang="en-US" dirty="0" smtClean="0"/>
              <a:t>Yes: Sweden, Italy, Germany, Latvia, Romania, Ukraine, Lithuania, Austria, Estonia(?)</a:t>
            </a:r>
          </a:p>
          <a:p>
            <a:r>
              <a:rPr lang="en-US" dirty="0" smtClean="0"/>
              <a:t>No: Finland</a:t>
            </a:r>
            <a:endParaRPr lang="en-US" dirty="0"/>
          </a:p>
          <a:p>
            <a:r>
              <a:rPr lang="en-US" dirty="0" smtClean="0"/>
              <a:t>Material delivered too late taken into consideration: Sweden Germany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sv-SE" b="1" dirty="0" smtClean="0"/>
              <a:t>BEST </a:t>
            </a:r>
            <a:r>
              <a:rPr lang="sv-SE" b="1" dirty="0"/>
              <a:t>PRACTICE?</a:t>
            </a:r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575017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5.  Is the court obliged/entitled to give hints to the public authority, if the challenged administrative act is afflicted by a formal fault? Must/may the court set a deadline for rectifying the fault?</a:t>
            </a:r>
          </a:p>
          <a:p>
            <a:endParaRPr lang="en-US" dirty="0" smtClean="0"/>
          </a:p>
          <a:p>
            <a:r>
              <a:rPr lang="en-US" dirty="0" smtClean="0"/>
              <a:t>Yes: Germany (at oral hearing)</a:t>
            </a:r>
          </a:p>
          <a:p>
            <a:r>
              <a:rPr lang="en-US" dirty="0" smtClean="0"/>
              <a:t>?: Latvia (set time limit)</a:t>
            </a:r>
          </a:p>
          <a:p>
            <a:r>
              <a:rPr lang="en-US" dirty="0" smtClean="0"/>
              <a:t>No: Sweden, Italy, Finland, Ukraine, Romania, Slovenia, Bulgaria, Estonia, Lithuania, Austria</a:t>
            </a:r>
          </a:p>
          <a:p>
            <a:endParaRPr lang="sv-SE" dirty="0"/>
          </a:p>
          <a:p>
            <a:r>
              <a:rPr lang="sv-SE" b="1" dirty="0"/>
              <a:t>BEST PRACTICE?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0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_sverigesdomstolar_v0">
  <a:themeElements>
    <a:clrScheme name="mall_sverigesdomstolar_v0 14">
      <a:dk1>
        <a:srgbClr val="000000"/>
      </a:dk1>
      <a:lt1>
        <a:srgbClr val="FFFFFF"/>
      </a:lt1>
      <a:dk2>
        <a:srgbClr val="006699"/>
      </a:dk2>
      <a:lt2>
        <a:srgbClr val="C0C0C0"/>
      </a:lt2>
      <a:accent1>
        <a:srgbClr val="CC66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B8B8"/>
      </a:accent5>
      <a:accent6>
        <a:srgbClr val="2D2D8A"/>
      </a:accent6>
      <a:hlink>
        <a:srgbClr val="0000FF"/>
      </a:hlink>
      <a:folHlink>
        <a:srgbClr val="800080"/>
      </a:folHlink>
    </a:clrScheme>
    <a:fontScheme name="mall_sverigesdomstolar_v0">
      <a:majorFont>
        <a:latin typeface="Garamon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66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mall_sverigesdomstolar_v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_sverigesdomstolar_v0 1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_sverigesdomstolar_v0 14">
        <a:dk1>
          <a:srgbClr val="000000"/>
        </a:dk1>
        <a:lt1>
          <a:srgbClr val="FFFFFF"/>
        </a:lt1>
        <a:dk2>
          <a:srgbClr val="006699"/>
        </a:dk2>
        <a:lt2>
          <a:srgbClr val="C0C0C0"/>
        </a:lt2>
        <a:accent1>
          <a:srgbClr val="CC66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B8B8"/>
        </a:accent5>
        <a:accent6>
          <a:srgbClr val="2D2D8A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Grundmall</Template>
  <TotalTime>9725</TotalTime>
  <Words>787</Words>
  <Application>Microsoft Office PowerPoint</Application>
  <PresentationFormat>Bildspel på skärmen (4:3)</PresentationFormat>
  <Paragraphs>187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mall_sverigesdomstolar_v0</vt:lpstr>
      <vt:lpstr>Support of the parties by the Court </vt:lpstr>
      <vt:lpstr>PowerPoint-presentation</vt:lpstr>
      <vt:lpstr>Appealed cases – some outlines from the Swedish procedure</vt:lpstr>
      <vt:lpstr>Some outlines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Best practice?</vt:lpstr>
    </vt:vector>
  </TitlesOfParts>
  <Company>Sveriges Domstolar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Anders Bengtsson</dc:creator>
  <cp:lastModifiedBy>Bengtsson Anders - TVX</cp:lastModifiedBy>
  <cp:revision>145</cp:revision>
  <cp:lastPrinted>2012-10-01T13:16:29Z</cp:lastPrinted>
  <dcterms:created xsi:type="dcterms:W3CDTF">2011-06-21T13:43:38Z</dcterms:created>
  <dcterms:modified xsi:type="dcterms:W3CDTF">2012-10-09T11:23:20Z</dcterms:modified>
</cp:coreProperties>
</file>