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 autoAdjust="0"/>
  </p:normalViewPr>
  <p:slideViewPr>
    <p:cSldViewPr>
      <p:cViewPr varScale="1">
        <p:scale>
          <a:sx n="96" d="100"/>
          <a:sy n="96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FA639-D4E4-41CD-AC08-378FE49DA9FC}" type="datetimeFigureOut">
              <a:rPr lang="de-DE" smtClean="0"/>
              <a:pPr/>
              <a:t>03.10.2012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29E1-9DBD-4EC5-957B-F31EA8EE04B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F6DF-E6FA-44CA-B683-89B36A060967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D4A0-BC21-4DD3-9DAF-412AA4C1D3ED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75E0-3AA5-42A7-A938-0CFFDB9A7994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E0EC-96D0-4CCF-806D-B6BF4EA345BF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FC6C-6EB3-44EC-BF63-508494A5C844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0A40-AC8A-40E3-935C-91DF4445D9F5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7633-A640-4696-8148-7AC7AB0D09BD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F4BC-5207-4223-BA00-137858312C62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2FCA-0598-4BED-9FDB-90D31B73FC17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C432-2DF2-48CF-AC54-1BB8442754AB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5C7E-E014-443C-B10B-48D5C7C7F97A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AC26-E02A-4B7F-8733-22FC4602370F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D4A4-7BD7-48C6-977D-A4540FC545DD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0CC9-CCA1-44C8-B393-FF49767F1B9A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00A3-A087-4677-B00B-FC3D4AF439D6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9506-4F00-41BC-9282-2CB2F64EFD28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C4F6-76CD-4CCD-963A-F4A4EF334C52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4FF3D-DCD9-4646-9A82-39570436FD00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C326-C655-4ABA-9AD0-BC4E58FFC1B4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2966-25A7-44F0-A286-93C5F4E9A089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7A75-5659-46A3-854B-02B597F9A74D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5BFC-15ED-4C91-9C74-44A436D63DD8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8468-D5B9-4A9C-8947-131C6535776A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B33-F52D-4935-9D2D-4B069E91364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6D43-D348-4BE9-8079-1B95C92F419E}" type="datetime1">
              <a:rPr lang="de-DE" smtClean="0"/>
              <a:pPr/>
              <a:t>03.10.2012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FF44-8CD1-4929-B2FD-786743AB21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AEAJ workshop in Rome on 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4 – 5 October 2012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Case study “Mountain bike downhill course” 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Comments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87624" y="476672"/>
            <a:ext cx="7805342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Judicial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review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restrained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Opinion of Advocate General 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Kokott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C-127/02 “Waddenzee”</a:t>
            </a:r>
          </a:p>
          <a:p>
            <a:pPr marL="800100" lvl="1" indent="-342900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Para 109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C- 241/08 „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Commission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v France“</a:t>
            </a:r>
          </a:p>
          <a:p>
            <a:pPr marL="800100" lvl="1" indent="-342900"/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Para 30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/>
            <a:r>
              <a:rPr lang="de-DE" sz="3200" b="1" i="1" dirty="0" err="1" smtClean="0">
                <a:solidFill>
                  <a:schemeClr val="tx2">
                    <a:lumMod val="75000"/>
                  </a:schemeClr>
                </a:solidFill>
              </a:rPr>
              <a:t>Certain</a:t>
            </a:r>
            <a:r>
              <a:rPr lang="de-DE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2">
                    <a:lumMod val="75000"/>
                  </a:schemeClr>
                </a:solidFill>
              </a:rPr>
              <a:t>margin</a:t>
            </a:r>
            <a:r>
              <a:rPr lang="de-DE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discretion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public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800100" lvl="1" indent="-342900"/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authority</a:t>
            </a:r>
            <a:endParaRPr lang="de-DE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/>
            <a:endParaRPr lang="de-DE" sz="3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German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doctrine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(Federal Administrative</a:t>
            </a:r>
          </a:p>
          <a:p>
            <a:pPr marL="800100" lvl="1" indent="-342900"/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Court): </a:t>
            </a:r>
            <a:r>
              <a:rPr lang="de-DE" sz="3200" b="1" i="1" dirty="0" err="1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discretion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full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i="1" dirty="0" err="1" smtClean="0">
                <a:solidFill>
                  <a:schemeClr val="tx2">
                    <a:lumMod val="75000"/>
                  </a:schemeClr>
                </a:solidFill>
              </a:rPr>
              <a:t>control</a:t>
            </a:r>
            <a:r>
              <a:rPr lang="de-DE" sz="32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800100" lvl="1" indent="-342900"/>
            <a:endParaRPr lang="de-DE" sz="3200" dirty="0" smtClean="0"/>
          </a:p>
          <a:p>
            <a:pPr marL="342900" indent="-342900"/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AEAJ workshop in Rome on 4 - 5 October 2012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259632" y="764704"/>
            <a:ext cx="7282058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 startAt="2"/>
            </a:pP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Site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adversely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affected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Site‘s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conservation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affected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Loss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1000 m²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insignificant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marL="742950" indent="-742950"/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	(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legal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provisions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in Germany)</a:t>
            </a:r>
          </a:p>
          <a:p>
            <a:pPr marL="742950" indent="-742950"/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indent="-742950"/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Guidelines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Experts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Commission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742950" indent="-742950"/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Threshold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if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less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than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0,1 %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site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42950" indent="-742950"/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lost:</a:t>
            </a:r>
          </a:p>
          <a:p>
            <a:pPr marL="742950" indent="-742950"/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Habitat type 6520:  500m2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Habitat type 6230: 250 m²</a:t>
            </a:r>
          </a:p>
          <a:p>
            <a:pPr marL="742950" indent="-742950"/>
            <a:endParaRPr lang="de-DE" sz="3200" dirty="0"/>
          </a:p>
          <a:p>
            <a:pPr marL="742950" indent="-742950"/>
            <a:endParaRPr lang="de-DE" sz="32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AEAJ workshop in Rome on 4 - 5 October 2012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1520" y="332656"/>
            <a:ext cx="8639096" cy="8494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Annulment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due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de-DE" sz="4000" dirty="0" err="1" smtClean="0">
                <a:solidFill>
                  <a:schemeClr val="tx2">
                    <a:lumMod val="75000"/>
                  </a:schemeClr>
                </a:solidFill>
              </a:rPr>
              <a:t>procedural</a:t>
            </a:r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fault ?</a:t>
            </a:r>
          </a:p>
          <a:p>
            <a:r>
              <a:rPr lang="de-DE" sz="40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Yes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  <a:p>
            <a:pPr lvl="1"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interest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</a:rPr>
              <a:t>weigh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</a:rPr>
              <a:t>up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against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damage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CJEU</a:t>
            </a:r>
          </a:p>
          <a:p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C‑304/05,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Commission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v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Italy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para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83</a:t>
            </a:r>
          </a:p>
          <a:p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C‑182/10, Marie-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Noëlle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Solvay and Others,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para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74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The court can not grant dispensation itself</a:t>
            </a:r>
          </a:p>
          <a:p>
            <a:endParaRPr lang="en-US" sz="3200" dirty="0" smtClean="0"/>
          </a:p>
          <a:p>
            <a:r>
              <a:rPr lang="en-US" sz="3200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endParaRPr lang="en-US" sz="3200" dirty="0" smtClean="0"/>
          </a:p>
          <a:p>
            <a:pPr lvl="1"/>
            <a:endParaRPr lang="de-DE" sz="3200" dirty="0" smtClean="0"/>
          </a:p>
          <a:p>
            <a:pPr lvl="1">
              <a:buFont typeface="Arial" pitchFamily="34" charset="0"/>
              <a:buChar char="•"/>
            </a:pPr>
            <a:endParaRPr lang="de-DE" sz="3200" dirty="0" smtClean="0"/>
          </a:p>
          <a:p>
            <a:pPr lvl="1">
              <a:buFont typeface="Arial" pitchFamily="34" charset="0"/>
              <a:buChar char="•"/>
            </a:pPr>
            <a:endParaRPr lang="de-DE" sz="3200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AEAJ workshop in Rome on 4 - 5 October 2012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259632" y="1052736"/>
            <a:ext cx="7526035" cy="1166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de-DE" sz="4400" dirty="0" err="1" smtClean="0">
                <a:solidFill>
                  <a:schemeClr val="tx2">
                    <a:lumMod val="75000"/>
                  </a:schemeClr>
                </a:solidFill>
              </a:rPr>
              <a:t>Preconditions</a:t>
            </a: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4400" dirty="0" err="1" smtClean="0">
                <a:solidFill>
                  <a:schemeClr val="tx2">
                    <a:lumMod val="75000"/>
                  </a:schemeClr>
                </a:solidFill>
              </a:rPr>
              <a:t>met</a:t>
            </a:r>
            <a:r>
              <a:rPr lang="de-DE" sz="44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Restrictive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interpretation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article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6 (4)</a:t>
            </a:r>
          </a:p>
          <a:p>
            <a:pPr marL="742950" indent="-742950"/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Judgement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C-182/10,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para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73 – 78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Absence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alternative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solutions</a:t>
            </a:r>
            <a:endParaRPr lang="de-DE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condsiderations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according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742950" indent="-742950"/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article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6 (4)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subparagraph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2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considerations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according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42950" indent="-742950"/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article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6 (4) </a:t>
            </a:r>
            <a:r>
              <a:rPr lang="de-DE" sz="3200" dirty="0" err="1" smtClean="0">
                <a:solidFill>
                  <a:schemeClr val="tx2">
                    <a:lumMod val="75000"/>
                  </a:schemeClr>
                </a:solidFill>
              </a:rPr>
              <a:t>subparapgraph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 1</a:t>
            </a:r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/>
            <a:r>
              <a:rPr lang="de-DE" sz="3200" dirty="0" smtClean="0"/>
              <a:t>	</a:t>
            </a:r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/>
            <a:r>
              <a:rPr lang="de-DE" sz="3200" dirty="0" smtClean="0"/>
              <a:t>	</a:t>
            </a:r>
          </a:p>
          <a:p>
            <a:pPr marL="742950" indent="-742950"/>
            <a:r>
              <a:rPr lang="de-DE" sz="3200" dirty="0" smtClean="0"/>
              <a:t> </a:t>
            </a:r>
          </a:p>
          <a:p>
            <a:pPr marL="742950" indent="-742950">
              <a:buFont typeface="+mj-lt"/>
              <a:buAutoNum type="alphaLcPeriod"/>
            </a:pPr>
            <a:endParaRPr lang="de-DE" sz="3200" dirty="0" smtClean="0"/>
          </a:p>
          <a:p>
            <a:pPr marL="742950" indent="-742950">
              <a:buFont typeface="Arial" pitchFamily="34" charset="0"/>
              <a:buChar char="•"/>
            </a:pPr>
            <a:endParaRPr lang="de-DE" sz="3200" dirty="0" smtClean="0"/>
          </a:p>
          <a:p>
            <a:pPr marL="342900" indent="-342900"/>
            <a:endParaRPr lang="de-DE" dirty="0" smtClean="0"/>
          </a:p>
          <a:p>
            <a:pPr marL="342900" indent="-342900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AEAJ workshop in Rome on 4 - 5 October 2012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5.Support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an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amicable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settlement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court can not prevent an agreement of the parties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Principle of party disposition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Promotion of an amicable settlement is  at the discretion of the court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Legal or factual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incertainty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AEAJ workshop in Rome on 4 - 5 October 2012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6. Kind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an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amicable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settlement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Withdrawal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action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consent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plaintiff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Agreement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be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recorded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court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Posssible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, but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complicated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best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way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defendant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imposes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requested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record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court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oparator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declares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waiver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legal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remedy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against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amendmend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permit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all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partiies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declare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dispute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settled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-	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court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rules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costs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only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according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section161 (2) German Code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Adminsitrative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Court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Procedure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AEAJ workshop in Rome on 4 - 5 October 2012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AEAJ workshop in Rome on 4 - 5 October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5B33-F52D-4935-9D2D-4B069E913647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Grafik 5" descr="session clo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76672"/>
            <a:ext cx="4212000" cy="5616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11760" y="40770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55776" y="494116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FFFF00"/>
                </a:solidFill>
              </a:rPr>
              <a:t>  </a:t>
            </a:r>
            <a:r>
              <a:rPr lang="de-DE" sz="2800" dirty="0" smtClean="0">
                <a:solidFill>
                  <a:srgbClr val="FFFF00"/>
                </a:solidFill>
              </a:rPr>
              <a:t>The </a:t>
            </a:r>
            <a:r>
              <a:rPr lang="de-DE" sz="2800" dirty="0" err="1" smtClean="0">
                <a:solidFill>
                  <a:srgbClr val="FFFF00"/>
                </a:solidFill>
              </a:rPr>
              <a:t>session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err="1" smtClean="0">
                <a:solidFill>
                  <a:srgbClr val="FFFF00"/>
                </a:solidFill>
              </a:rPr>
              <a:t>is</a:t>
            </a:r>
            <a:r>
              <a:rPr lang="de-DE" sz="2800" dirty="0" smtClean="0">
                <a:solidFill>
                  <a:srgbClr val="FFFF00"/>
                </a:solidFill>
              </a:rPr>
              <a:t> </a:t>
            </a:r>
            <a:r>
              <a:rPr lang="de-DE" sz="2800" dirty="0" err="1" smtClean="0">
                <a:solidFill>
                  <a:srgbClr val="FFFF00"/>
                </a:solidFill>
              </a:rPr>
              <a:t>closed</a:t>
            </a:r>
            <a:r>
              <a:rPr lang="de-DE" sz="2800" dirty="0" smtClean="0">
                <a:solidFill>
                  <a:srgbClr val="FFFF00"/>
                </a:solidFill>
              </a:rPr>
              <a:t> !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Bildschirmpräsentation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Larissa-Design</vt:lpstr>
      <vt:lpstr>Benutzerdefiniertes Design</vt:lpstr>
      <vt:lpstr> AEAJ workshop in Rome on  4 – 5 October 2012 </vt:lpstr>
      <vt:lpstr>Folie 2</vt:lpstr>
      <vt:lpstr>Folie 3</vt:lpstr>
      <vt:lpstr>Folie 4</vt:lpstr>
      <vt:lpstr>Folie 5</vt:lpstr>
      <vt:lpstr>5.Support of an amicable settlement ?</vt:lpstr>
      <vt:lpstr>6. Kind of an amicable settlement</vt:lpstr>
      <vt:lpstr>Folie 8</vt:lpstr>
    </vt:vector>
  </TitlesOfParts>
  <Company>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</dc:creator>
  <cp:lastModifiedBy>al</cp:lastModifiedBy>
  <cp:revision>61</cp:revision>
  <dcterms:created xsi:type="dcterms:W3CDTF">2012-09-13T08:02:45Z</dcterms:created>
  <dcterms:modified xsi:type="dcterms:W3CDTF">2012-10-03T06:31:07Z</dcterms:modified>
</cp:coreProperties>
</file>